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8"/>
  </p:notes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69713" autoAdjust="0"/>
  </p:normalViewPr>
  <p:slideViewPr>
    <p:cSldViewPr>
      <p:cViewPr varScale="1">
        <p:scale>
          <a:sx n="50" d="100"/>
          <a:sy n="50" d="100"/>
        </p:scale>
        <p:origin x="-1956"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406FD0-F7B2-4E8A-A3A0-27FA48B7E00F}" type="datetimeFigureOut">
              <a:rPr lang="en-US" smtClean="0"/>
              <a:t>2/14/2018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67BFD4-28B4-47DC-929C-C6C27CC04EE9}"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company had experienced</a:t>
            </a:r>
            <a:r>
              <a:rPr lang="en-US" baseline="0" dirty="0" smtClean="0"/>
              <a:t> improving sales in 2017 with sales figure in the last quarter surpassing estimates and the sales of its competitors. Earnings for 2018 were expected to be strong particularly because of the tax cuts provided by the Trump administration and Congress. Despite these conditions, the company reported a loss of $5.15 billion for the last quarter. This may seem odd to the average citizen but accounting experts accept that it is a natural occurrence because of the complexities of accounting principles. A company can experience losses in a strong financial quarter because of tax cuts as lowered corporate taxes may create charges against net income from past years. It leaves the company finding lower value in the avoided taxes.</a:t>
            </a:r>
            <a:endParaRPr lang="en-US" dirty="0"/>
          </a:p>
        </p:txBody>
      </p:sp>
      <p:sp>
        <p:nvSpPr>
          <p:cNvPr id="4" name="Slide Number Placeholder 3"/>
          <p:cNvSpPr>
            <a:spLocks noGrp="1"/>
          </p:cNvSpPr>
          <p:nvPr>
            <p:ph type="sldNum" sz="quarter" idx="10"/>
          </p:nvPr>
        </p:nvSpPr>
        <p:spPr/>
        <p:txBody>
          <a:bodyPr/>
          <a:lstStyle/>
          <a:p>
            <a:fld id="{6567BFD4-28B4-47DC-929C-C6C27CC04EE9}" type="slidenum">
              <a:rPr lang="en-US" smtClean="0"/>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NOL carry-forward is a tax asset that is created from these kinds of tax cut related losses. The carry-forward offers the company a possibility of paying lower income taxes in future even when the company reports increased profits.</a:t>
            </a:r>
            <a:r>
              <a:rPr lang="en-US" baseline="0" dirty="0" smtClean="0"/>
              <a:t> Federal tax law allows companies to use these carry-forwards to offset losses against income made in future. For losses against income made in past years, the federal tax law allows the companies to use carry-backs, an inverted form of the NOL carry-forward. These carry-forwards provide a company with future benefits, enabling the company to pay little or no income taxes on future income depending on the assets carried on the company books. These future benefits remain applicable for up to 15 years as long as the tax rate does not go down. </a:t>
            </a:r>
            <a:endParaRPr lang="en-US" dirty="0"/>
          </a:p>
        </p:txBody>
      </p:sp>
      <p:sp>
        <p:nvSpPr>
          <p:cNvPr id="4" name="Slide Number Placeholder 3"/>
          <p:cNvSpPr>
            <a:spLocks noGrp="1"/>
          </p:cNvSpPr>
          <p:nvPr>
            <p:ph type="sldNum" sz="quarter" idx="10"/>
          </p:nvPr>
        </p:nvSpPr>
        <p:spPr/>
        <p:txBody>
          <a:bodyPr/>
          <a:lstStyle/>
          <a:p>
            <a:fld id="{6567BFD4-28B4-47DC-929C-C6C27CC04EE9}" type="slidenum">
              <a:rPr lang="en-US" smtClean="0"/>
              <a:t>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248B6773-C4A5-42CE-8A9D-BF4FF75AAA4F}" type="datetimeFigureOut">
              <a:rPr lang="en-US" smtClean="0"/>
              <a:t>2/14/2018</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0E578194-D9BB-420A-A29F-CD839FC0FD62}"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248B6773-C4A5-42CE-8A9D-BF4FF75AAA4F}" type="datetimeFigureOut">
              <a:rPr lang="en-US" smtClean="0"/>
              <a:t>2/14/2018</a:t>
            </a:fld>
            <a:endParaRPr lang="en-US"/>
          </a:p>
        </p:txBody>
      </p:sp>
      <p:sp>
        <p:nvSpPr>
          <p:cNvPr id="9" name="Slide Number Placeholder 8"/>
          <p:cNvSpPr>
            <a:spLocks noGrp="1"/>
          </p:cNvSpPr>
          <p:nvPr>
            <p:ph type="sldNum" sz="quarter" idx="15"/>
          </p:nvPr>
        </p:nvSpPr>
        <p:spPr/>
        <p:txBody>
          <a:bodyPr rtlCol="0"/>
          <a:lstStyle/>
          <a:p>
            <a:fld id="{0E578194-D9BB-420A-A29F-CD839FC0FD62}" type="slidenum">
              <a:rPr lang="en-US" smtClean="0"/>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248B6773-C4A5-42CE-8A9D-BF4FF75AAA4F}" type="datetimeFigureOut">
              <a:rPr lang="en-US" smtClean="0"/>
              <a:t>2/14/2018</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0E578194-D9BB-420A-A29F-CD839FC0FD62}"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248B6773-C4A5-42CE-8A9D-BF4FF75AAA4F}" type="datetimeFigureOut">
              <a:rPr lang="en-US" smtClean="0"/>
              <a:t>2/14/2018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578194-D9BB-420A-A29F-CD839FC0FD62}" type="slidenum">
              <a:rPr lang="en-US" smtClean="0"/>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248B6773-C4A5-42CE-8A9D-BF4FF75AAA4F}" type="datetimeFigureOut">
              <a:rPr lang="en-US" smtClean="0"/>
              <a:t>2/14/2018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578194-D9BB-420A-A29F-CD839FC0FD62}" type="slidenum">
              <a:rPr lang="en-US" smtClean="0"/>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248B6773-C4A5-42CE-8A9D-BF4FF75AAA4F}" type="datetimeFigureOut">
              <a:rPr lang="en-US" smtClean="0"/>
              <a:t>2/14/2018</a:t>
            </a:fld>
            <a:endParaRPr lang="en-US"/>
          </a:p>
        </p:txBody>
      </p:sp>
      <p:sp>
        <p:nvSpPr>
          <p:cNvPr id="7" name="Slide Number Placeholder 6"/>
          <p:cNvSpPr>
            <a:spLocks noGrp="1"/>
          </p:cNvSpPr>
          <p:nvPr>
            <p:ph type="sldNum" sz="quarter" idx="11"/>
          </p:nvPr>
        </p:nvSpPr>
        <p:spPr/>
        <p:txBody>
          <a:bodyPr rtlCol="0"/>
          <a:lstStyle/>
          <a:p>
            <a:fld id="{0E578194-D9BB-420A-A29F-CD839FC0FD62}" type="slidenum">
              <a:rPr lang="en-US" smtClean="0"/>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8B6773-C4A5-42CE-8A9D-BF4FF75AAA4F}" type="datetimeFigureOut">
              <a:rPr lang="en-US" smtClean="0"/>
              <a:t>2/14/2018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578194-D9BB-420A-A29F-CD839FC0FD6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248B6773-C4A5-42CE-8A9D-BF4FF75AAA4F}" type="datetimeFigureOut">
              <a:rPr lang="en-US" smtClean="0"/>
              <a:t>2/14/2018</a:t>
            </a:fld>
            <a:endParaRPr lang="en-US"/>
          </a:p>
        </p:txBody>
      </p:sp>
      <p:sp>
        <p:nvSpPr>
          <p:cNvPr id="22" name="Slide Number Placeholder 21"/>
          <p:cNvSpPr>
            <a:spLocks noGrp="1"/>
          </p:cNvSpPr>
          <p:nvPr>
            <p:ph type="sldNum" sz="quarter" idx="15"/>
          </p:nvPr>
        </p:nvSpPr>
        <p:spPr/>
        <p:txBody>
          <a:bodyPr rtlCol="0"/>
          <a:lstStyle/>
          <a:p>
            <a:fld id="{0E578194-D9BB-420A-A29F-CD839FC0FD62}" type="slidenum">
              <a:rPr lang="en-US" smtClean="0"/>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248B6773-C4A5-42CE-8A9D-BF4FF75AAA4F}" type="datetimeFigureOut">
              <a:rPr lang="en-US" smtClean="0"/>
              <a:t>2/14/2018</a:t>
            </a:fld>
            <a:endParaRPr lang="en-US"/>
          </a:p>
        </p:txBody>
      </p:sp>
      <p:sp>
        <p:nvSpPr>
          <p:cNvPr id="18" name="Slide Number Placeholder 17"/>
          <p:cNvSpPr>
            <a:spLocks noGrp="1"/>
          </p:cNvSpPr>
          <p:nvPr>
            <p:ph type="sldNum" sz="quarter" idx="11"/>
          </p:nvPr>
        </p:nvSpPr>
        <p:spPr/>
        <p:txBody>
          <a:bodyPr rtlCol="0"/>
          <a:lstStyle/>
          <a:p>
            <a:fld id="{0E578194-D9BB-420A-A29F-CD839FC0FD62}" type="slidenum">
              <a:rPr lang="en-US" smtClean="0"/>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48B6773-C4A5-42CE-8A9D-BF4FF75AAA4F}" type="datetimeFigureOut">
              <a:rPr lang="en-US" smtClean="0"/>
              <a:t>2/14/2018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578194-D9BB-420A-A29F-CD839FC0FD6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48B6773-C4A5-42CE-8A9D-BF4FF75AAA4F}" type="datetimeFigureOut">
              <a:rPr lang="en-US" smtClean="0"/>
              <a:t>2/14/2018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578194-D9BB-420A-A29F-CD839FC0FD6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248B6773-C4A5-42CE-8A9D-BF4FF75AAA4F}" type="datetimeFigureOut">
              <a:rPr lang="en-US" smtClean="0"/>
              <a:t>2/14/2018</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0E578194-D9BB-420A-A29F-CD839FC0FD6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bloomberg.com/view/articles/2018-02-08/how-a-tax-cut-handed-gm-a-5-billion-los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Accounting Principles</a:t>
            </a:r>
            <a:endParaRPr lang="en-US" dirty="0"/>
          </a:p>
        </p:txBody>
      </p:sp>
      <p:sp>
        <p:nvSpPr>
          <p:cNvPr id="3" name="Subtitle 2"/>
          <p:cNvSpPr>
            <a:spLocks noGrp="1"/>
          </p:cNvSpPr>
          <p:nvPr>
            <p:ph type="subTitle" idx="1"/>
          </p:nvPr>
        </p:nvSpPr>
        <p:spPr/>
        <p:txBody>
          <a:bodyPr/>
          <a:lstStyle/>
          <a:p>
            <a:r>
              <a:rPr lang="en-US" dirty="0" smtClean="0"/>
              <a:t>Accounting Principles in Tax Cut Loss Scenario</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sz="quarter" idx="1"/>
          </p:nvPr>
        </p:nvSpPr>
        <p:spPr/>
        <p:txBody>
          <a:bodyPr/>
          <a:lstStyle/>
          <a:p>
            <a:r>
              <a:rPr lang="en-US" dirty="0" smtClean="0"/>
              <a:t>Accounting may not always guarantee expected effects on the bottom line.</a:t>
            </a:r>
          </a:p>
          <a:p>
            <a:r>
              <a:rPr lang="en-US" dirty="0" smtClean="0"/>
              <a:t>General Motors reported a $5 billion loss despite healthy tax cuts. </a:t>
            </a:r>
          </a:p>
          <a:p>
            <a:r>
              <a:rPr lang="en-US" dirty="0" smtClean="0"/>
              <a:t>The article by Megan McArdle discusses how accounting principles can be complex. </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Situation</a:t>
            </a:r>
            <a:endParaRPr lang="en-US" dirty="0"/>
          </a:p>
        </p:txBody>
      </p:sp>
      <p:sp>
        <p:nvSpPr>
          <p:cNvPr id="3" name="Content Placeholder 2"/>
          <p:cNvSpPr>
            <a:spLocks noGrp="1"/>
          </p:cNvSpPr>
          <p:nvPr>
            <p:ph sz="quarter" idx="1"/>
          </p:nvPr>
        </p:nvSpPr>
        <p:spPr/>
        <p:txBody>
          <a:bodyPr/>
          <a:lstStyle/>
          <a:p>
            <a:r>
              <a:rPr lang="en-US" dirty="0" smtClean="0"/>
              <a:t>GM recorded improved sales of its SUVs in the last quarter of 2017.</a:t>
            </a:r>
          </a:p>
          <a:p>
            <a:r>
              <a:rPr lang="en-US" dirty="0" smtClean="0"/>
              <a:t>The company forecast strong financial performances in 2018, to be aided by tax cuts from government.</a:t>
            </a:r>
          </a:p>
          <a:p>
            <a:r>
              <a:rPr lang="en-US" dirty="0" smtClean="0"/>
              <a:t>The company reported a $5.15 billion loss for the last quarter of 2017.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Accounting Principles</a:t>
            </a:r>
            <a:endParaRPr lang="en-US" dirty="0"/>
          </a:p>
        </p:txBody>
      </p:sp>
      <p:sp>
        <p:nvSpPr>
          <p:cNvPr id="3" name="Content Placeholder 2"/>
          <p:cNvSpPr>
            <a:spLocks noGrp="1"/>
          </p:cNvSpPr>
          <p:nvPr>
            <p:ph sz="quarter" idx="1"/>
          </p:nvPr>
        </p:nvSpPr>
        <p:spPr/>
        <p:txBody>
          <a:bodyPr>
            <a:normAutofit/>
          </a:bodyPr>
          <a:lstStyle/>
          <a:p>
            <a:r>
              <a:rPr lang="en-US" dirty="0" smtClean="0"/>
              <a:t>Losses in this tax cut scenario are driven by lower ability to find value in the avoided taxes.</a:t>
            </a:r>
          </a:p>
          <a:p>
            <a:r>
              <a:rPr lang="en-US" dirty="0" smtClean="0"/>
              <a:t>The losses created a net operating loss (NOL) carry-forward for GM.</a:t>
            </a:r>
          </a:p>
          <a:p>
            <a:r>
              <a:rPr lang="en-US" dirty="0" smtClean="0"/>
              <a:t>NOL carry-forward enables GM to pay lower income taxes from future profits.</a:t>
            </a:r>
          </a:p>
          <a:p>
            <a:r>
              <a:rPr lang="en-US" dirty="0" smtClean="0"/>
              <a:t>A company can use a carry-forward to offset losses against income in future years or past years.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sz="quarter" idx="1"/>
          </p:nvPr>
        </p:nvSpPr>
        <p:spPr/>
        <p:txBody>
          <a:bodyPr>
            <a:normAutofit/>
          </a:bodyPr>
          <a:lstStyle/>
          <a:p>
            <a:r>
              <a:rPr lang="en-US" dirty="0" smtClean="0"/>
              <a:t>The losses reported by GM provide a future benefit that will be carried as an asset on the company books. </a:t>
            </a:r>
          </a:p>
          <a:p>
            <a:r>
              <a:rPr lang="en-US" dirty="0" smtClean="0"/>
              <a:t>This future benefit will not be applicable if the tax rate goes down because it will be a charge against net income.</a:t>
            </a:r>
          </a:p>
          <a:p>
            <a:r>
              <a:rPr lang="en-US" dirty="0" smtClean="0"/>
              <a:t>These are principles in accounting that are strange and highlight the complex world of accounting.</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sz="quarter" idx="1"/>
          </p:nvPr>
        </p:nvSpPr>
        <p:spPr/>
        <p:txBody>
          <a:bodyPr/>
          <a:lstStyle/>
          <a:p>
            <a:r>
              <a:rPr lang="en-US" dirty="0"/>
              <a:t>McArdle, M. (2018).  How a tax cut handed GM a $5 billion loss. Bloomberg Markets. Retrieved from: </a:t>
            </a:r>
            <a:r>
              <a:rPr lang="en-US" u="sng" dirty="0">
                <a:hlinkClick r:id="rId2"/>
              </a:rPr>
              <a:t>https://www.bloomberg.com/view/articles/2018-02-08/how-a-tax-cut-handed-gm-a-5-billion-loss</a:t>
            </a:r>
            <a:r>
              <a:rPr lang="en-US" dirty="0"/>
              <a:t>   </a:t>
            </a:r>
          </a:p>
          <a:p>
            <a:endParaRPr lang="en-US" dirty="0"/>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31</TotalTime>
  <Words>525</Words>
  <Application>Microsoft Office PowerPoint</Application>
  <PresentationFormat>On-screen Show (4:3)</PresentationFormat>
  <Paragraphs>25</Paragraphs>
  <Slides>6</Slides>
  <Notes>2</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Oriel</vt:lpstr>
      <vt:lpstr>Accounting Principles</vt:lpstr>
      <vt:lpstr>Introduction</vt:lpstr>
      <vt:lpstr>Financial Situation</vt:lpstr>
      <vt:lpstr>Accounting Principles</vt:lpstr>
      <vt:lpstr>Conclusion</vt:lpstr>
      <vt:lpstr>Reference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4</cp:revision>
  <dcterms:created xsi:type="dcterms:W3CDTF">2018-02-14T12:31:02Z</dcterms:created>
  <dcterms:modified xsi:type="dcterms:W3CDTF">2018-02-14T13:02:22Z</dcterms:modified>
</cp:coreProperties>
</file>